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64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5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3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2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1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1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1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2" y="5622036"/>
            <a:ext cx="3948684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3505" y="2072655"/>
            <a:ext cx="9214982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endParaRPr lang="es-MX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MX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s-MX" sz="4800" b="1" i="0" u="none" strike="noStrike" baseline="0" dirty="0">
                <a:solidFill>
                  <a:srgbClr val="DEC8A1"/>
                </a:solidFill>
                <a:latin typeface="Montserrat" panose="00000500000000000000" pitchFamily="2" charset="0"/>
              </a:rPr>
              <a:t>CONTRALORÍA SOCIAL 2023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8022" y="3568520"/>
            <a:ext cx="10746225" cy="897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s-MX" sz="2800" b="1" i="0" u="none" strike="noStrike" baseline="0" dirty="0">
                <a:solidFill>
                  <a:srgbClr val="FFFFFF"/>
                </a:solidFill>
                <a:latin typeface="Montserrat" panose="00000500000000000000" pitchFamily="2" charset="0"/>
              </a:rPr>
              <a:t>Programa de Expansión de la Educación Media Superior y Superior (U079), Tipo Superior.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58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507AF7-5B10-4814-8B7B-51AF661F2079}"/>
              </a:ext>
            </a:extLst>
          </p:cNvPr>
          <p:cNvSpPr txBox="1"/>
          <p:nvPr/>
        </p:nvSpPr>
        <p:spPr>
          <a:xfrm>
            <a:off x="20259" y="194101"/>
            <a:ext cx="11422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quejas y denuncias</a:t>
            </a:r>
            <a:endParaRPr lang="es-MX" sz="4800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9464EB14-B8CD-43B1-BD90-73E4CF2C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19205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2760D4A-EDD1-4EBB-A319-5001B243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95220" rIns="2812164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380187-1D92-402A-9663-A94E56ED9202}"/>
              </a:ext>
            </a:extLst>
          </p:cNvPr>
          <p:cNvSpPr txBox="1"/>
          <p:nvPr/>
        </p:nvSpPr>
        <p:spPr>
          <a:xfrm>
            <a:off x="2893219" y="1305342"/>
            <a:ext cx="63007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ÓRGANO ESTATAL DE CONTROL</a:t>
            </a:r>
          </a:p>
          <a:p>
            <a:pPr algn="ctr"/>
            <a:r>
              <a:rPr lang="es-ES" dirty="0"/>
              <a:t>Tel. 951 5015000 ext. 10188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b="1" dirty="0">
                <a:solidFill>
                  <a:srgbClr val="990000"/>
                </a:solidFill>
              </a:rPr>
              <a:t>RESPONSABLE DE CONTRALORÍA SOCIAL</a:t>
            </a:r>
            <a:endParaRPr lang="es-ES" dirty="0"/>
          </a:p>
          <a:p>
            <a:pPr algn="ctr"/>
            <a:r>
              <a:rPr lang="es-ES" b="1" dirty="0"/>
              <a:t>L.A. Beatriz Ruiz Álvarez</a:t>
            </a:r>
          </a:p>
          <a:p>
            <a:pPr algn="ctr"/>
            <a:r>
              <a:rPr lang="es-ES" dirty="0"/>
              <a:t>auditoriainterna@bianni.unistmo.edu.mx</a:t>
            </a:r>
          </a:p>
          <a:p>
            <a:pPr algn="ctr"/>
            <a:r>
              <a:rPr lang="es-ES" dirty="0"/>
              <a:t>Tel. 971 71 27050</a:t>
            </a:r>
          </a:p>
          <a:p>
            <a:pPr algn="ctr"/>
            <a:r>
              <a:rPr lang="es-ES" dirty="0"/>
              <a:t>ext. 217</a:t>
            </a:r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F9B341B-5446-4283-B20D-E6B39E1A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929418"/>
            <a:ext cx="2038349" cy="208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AF9237E-7B44-4140-8F27-FD877CF52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56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07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398033-4008-4633-A4DA-C8CB60198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4" y="169100"/>
            <a:ext cx="1511809" cy="15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964E270-441B-4D8D-A411-03E74705CC6F}"/>
              </a:ext>
            </a:extLst>
          </p:cNvPr>
          <p:cNvSpPr txBox="1">
            <a:spLocks/>
          </p:cNvSpPr>
          <p:nvPr/>
        </p:nvSpPr>
        <p:spPr>
          <a:xfrm>
            <a:off x="1766473" y="1078001"/>
            <a:ext cx="8911687" cy="1544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4800" b="1"/>
            </a:br>
            <a:r>
              <a:rPr lang="es-ES" sz="4800" b="1"/>
              <a:t>UNIVERSIDAD DEL ISTMO</a:t>
            </a:r>
            <a:endParaRPr lang="es-MX" sz="4800" b="1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24D987D-3BA3-4446-BE6C-B1F646B5B28D}"/>
              </a:ext>
            </a:extLst>
          </p:cNvPr>
          <p:cNvSpPr txBox="1"/>
          <p:nvPr/>
        </p:nvSpPr>
        <p:spPr>
          <a:xfrm>
            <a:off x="849203" y="4882375"/>
            <a:ext cx="10746225" cy="897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s-MX" sz="2800" b="1" i="0" u="none" strike="noStrike" baseline="0" dirty="0">
                <a:solidFill>
                  <a:srgbClr val="990000"/>
                </a:solidFill>
                <a:latin typeface="Montserrat" panose="00000500000000000000" pitchFamily="2" charset="0"/>
              </a:rPr>
              <a:t>Programa de Expansión de la Educación Media Superior y Superior (U079), Tipo Superior.</a:t>
            </a:r>
            <a:endParaRPr sz="2800" dirty="0">
              <a:solidFill>
                <a:srgbClr val="99000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7F1DD73-159B-4DD1-BEE6-7E67BB2D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68" y="2689468"/>
            <a:ext cx="2285263" cy="22298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69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A78018-D2BF-408A-BC7D-6F0C098679B1}"/>
              </a:ext>
            </a:extLst>
          </p:cNvPr>
          <p:cNvSpPr txBox="1"/>
          <p:nvPr/>
        </p:nvSpPr>
        <p:spPr>
          <a:xfrm>
            <a:off x="269875" y="2457679"/>
            <a:ext cx="47394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5"/>
              </a:lnSpc>
              <a:spcBef>
                <a:spcPts val="1220"/>
              </a:spcBef>
              <a:spcAft>
                <a:spcPts val="0"/>
              </a:spcAft>
              <a:buClr>
                <a:srgbClr val="6D152D"/>
              </a:buClr>
              <a:buSzPts val="2000"/>
              <a:buFont typeface="Tahoma" panose="020B0604030504040204" pitchFamily="34" charset="0"/>
              <a:buAutoNum type="arabicPeriod"/>
              <a:tabLst>
                <a:tab pos="1195070" algn="l"/>
                <a:tab pos="1195705" algn="l"/>
              </a:tabLst>
            </a:pP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Esquema</a:t>
            </a:r>
            <a:r>
              <a:rPr lang="es-ES" sz="1800" b="1" spc="-7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b="1" spc="-4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es-ES" sz="1800" b="1" spc="-4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Contraloría</a:t>
            </a:r>
            <a:r>
              <a:rPr lang="es-ES" sz="1800" b="1" spc="-4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Social.</a:t>
            </a:r>
            <a:endParaRPr lang="es-MX" sz="1050" spc="-10" dirty="0">
              <a:effectLst/>
              <a:latin typeface="Verdana" panose="020B0604030504040204" pitchFamily="34" charset="0"/>
              <a:ea typeface="Tahom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400"/>
              </a:lnSpc>
              <a:buClr>
                <a:srgbClr val="6D152D"/>
              </a:buClr>
              <a:buSzPts val="2000"/>
              <a:buFont typeface="Tahoma" panose="020B0604030504040204" pitchFamily="34" charset="0"/>
              <a:buAutoNum type="arabicPeriod"/>
              <a:tabLst>
                <a:tab pos="1195070" algn="l"/>
                <a:tab pos="1195705" algn="l"/>
              </a:tabLst>
            </a:pP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Guía</a:t>
            </a:r>
            <a:r>
              <a:rPr lang="es-ES" sz="1800" b="1" spc="-13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Operativa.</a:t>
            </a:r>
            <a:endParaRPr lang="es-MX" sz="1050" spc="-10" dirty="0">
              <a:effectLst/>
              <a:latin typeface="Verdana" panose="020B0604030504040204" pitchFamily="34" charset="0"/>
              <a:ea typeface="Tahom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400"/>
              </a:lnSpc>
              <a:buClr>
                <a:srgbClr val="6D152D"/>
              </a:buClr>
              <a:buSzPts val="2000"/>
              <a:buFont typeface="Tahoma" panose="020B0604030504040204" pitchFamily="34" charset="0"/>
              <a:buAutoNum type="arabicPeriod"/>
              <a:tabLst>
                <a:tab pos="1195070" algn="l"/>
                <a:tab pos="1195705" algn="l"/>
              </a:tabLst>
            </a:pP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es-ES" sz="1800" b="1" spc="-4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Anual</a:t>
            </a:r>
            <a:r>
              <a:rPr lang="es-ES" sz="1800" b="1" spc="-2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b="1" spc="-3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Trabajo</a:t>
            </a:r>
            <a:r>
              <a:rPr lang="es-ES" sz="1800" b="1" spc="-4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b="1" spc="-5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la</a:t>
            </a:r>
            <a:endParaRPr lang="es-MX" sz="1050" spc="-10" dirty="0">
              <a:effectLst/>
              <a:latin typeface="Verdana" panose="020B0604030504040204" pitchFamily="34" charset="0"/>
              <a:ea typeface="Tahoma" panose="020B0604030504040204" pitchFamily="34" charset="0"/>
              <a:cs typeface="Verdana" panose="020B0604030504040204" pitchFamily="34" charset="0"/>
            </a:endParaRPr>
          </a:p>
          <a:p>
            <a:pPr marL="1195070">
              <a:lnSpc>
                <a:spcPts val="2405"/>
              </a:lnSpc>
            </a:pPr>
            <a:r>
              <a:rPr lang="es-ES" sz="1800" b="1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Contraloría</a:t>
            </a:r>
            <a:r>
              <a:rPr lang="es-ES" sz="1800" b="1" spc="23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es-ES" sz="1800" b="1" spc="215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(PATCS).</a:t>
            </a:r>
            <a:endParaRPr lang="es-MX" sz="105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C0FE2E-625B-485A-940C-BF2E81904579}"/>
              </a:ext>
            </a:extLst>
          </p:cNvPr>
          <p:cNvSpPr txBox="1"/>
          <p:nvPr/>
        </p:nvSpPr>
        <p:spPr>
          <a:xfrm>
            <a:off x="269875" y="0"/>
            <a:ext cx="10060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es-ES" sz="5400" spc="-205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54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normativos</a:t>
            </a:r>
            <a:endParaRPr lang="es-MX" sz="5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Picture 11" descr="Diagrama  Descripción generada automáticamente con confianza media">
            <a:extLst>
              <a:ext uri="{FF2B5EF4-FFF2-40B4-BE49-F238E27FC236}">
                <a16:creationId xmlns:a16="http://schemas.microsoft.com/office/drawing/2014/main" id="{4A77F08B-4633-4932-B887-BAF000D2A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51" y="831023"/>
            <a:ext cx="65944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2F82846-291D-4508-82CF-B8F7E8A1B01E}"/>
              </a:ext>
            </a:extLst>
          </p:cNvPr>
          <p:cNvSpPr txBox="1"/>
          <p:nvPr/>
        </p:nvSpPr>
        <p:spPr>
          <a:xfrm>
            <a:off x="269875" y="5366229"/>
            <a:ext cx="110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235"/>
            <a:r>
              <a:rPr lang="es-ES" sz="1800" b="1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Publicados</a:t>
            </a:r>
            <a:r>
              <a:rPr lang="es-ES" sz="1800" b="1" spc="109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1800" b="1" spc="1010" dirty="0">
                <a:solidFill>
                  <a:srgbClr val="6D152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https://educacionsuperior.sep.gob.mx/pdfs/2023/CS_PPU079.html</a:t>
            </a:r>
            <a:endParaRPr lang="es-MX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7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" y="-636812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C0FE2E-625B-485A-940C-BF2E81904579}"/>
              </a:ext>
            </a:extLst>
          </p:cNvPr>
          <p:cNvSpPr txBox="1"/>
          <p:nvPr/>
        </p:nvSpPr>
        <p:spPr>
          <a:xfrm>
            <a:off x="269875" y="0"/>
            <a:ext cx="10060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6D15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Comité de Contraloría Social</a:t>
            </a:r>
            <a:endParaRPr lang="es-MX" sz="5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utoShape 41">
            <a:extLst>
              <a:ext uri="{FF2B5EF4-FFF2-40B4-BE49-F238E27FC236}">
                <a16:creationId xmlns:a16="http://schemas.microsoft.com/office/drawing/2014/main" id="{827F9414-ECF7-4477-82DC-81311243ABB1}"/>
              </a:ext>
            </a:extLst>
          </p:cNvPr>
          <p:cNvSpPr>
            <a:spLocks/>
          </p:cNvSpPr>
          <p:nvPr/>
        </p:nvSpPr>
        <p:spPr bwMode="auto">
          <a:xfrm>
            <a:off x="3112158" y="2132498"/>
            <a:ext cx="5953125" cy="344488"/>
          </a:xfrm>
          <a:custGeom>
            <a:avLst/>
            <a:gdLst>
              <a:gd name="T0" fmla="+- 0 9187 4500"/>
              <a:gd name="T1" fmla="*/ T0 w 9375"/>
              <a:gd name="T2" fmla="+- 0 4042 4042"/>
              <a:gd name="T3" fmla="*/ 4042 h 543"/>
              <a:gd name="T4" fmla="+- 0 9187 4500"/>
              <a:gd name="T5" fmla="*/ T4 w 9375"/>
              <a:gd name="T6" fmla="+- 0 4313 4042"/>
              <a:gd name="T7" fmla="*/ 4313 h 543"/>
              <a:gd name="T8" fmla="+- 0 13874 4500"/>
              <a:gd name="T9" fmla="*/ T8 w 9375"/>
              <a:gd name="T10" fmla="+- 0 4313 4042"/>
              <a:gd name="T11" fmla="*/ 4313 h 543"/>
              <a:gd name="T12" fmla="+- 0 13874 4500"/>
              <a:gd name="T13" fmla="*/ T12 w 9375"/>
              <a:gd name="T14" fmla="+- 0 4584 4042"/>
              <a:gd name="T15" fmla="*/ 4584 h 543"/>
              <a:gd name="T16" fmla="+- 0 9187 4500"/>
              <a:gd name="T17" fmla="*/ T16 w 9375"/>
              <a:gd name="T18" fmla="+- 0 4042 4042"/>
              <a:gd name="T19" fmla="*/ 4042 h 543"/>
              <a:gd name="T20" fmla="+- 0 9187 4500"/>
              <a:gd name="T21" fmla="*/ T20 w 9375"/>
              <a:gd name="T22" fmla="+- 0 4313 4042"/>
              <a:gd name="T23" fmla="*/ 4313 h 543"/>
              <a:gd name="T24" fmla="+- 0 10750 4500"/>
              <a:gd name="T25" fmla="*/ T24 w 9375"/>
              <a:gd name="T26" fmla="+- 0 4313 4042"/>
              <a:gd name="T27" fmla="*/ 4313 h 543"/>
              <a:gd name="T28" fmla="+- 0 10750 4500"/>
              <a:gd name="T29" fmla="*/ T28 w 9375"/>
              <a:gd name="T30" fmla="+- 0 4584 4042"/>
              <a:gd name="T31" fmla="*/ 4584 h 543"/>
              <a:gd name="T32" fmla="+- 0 9187 4500"/>
              <a:gd name="T33" fmla="*/ T32 w 9375"/>
              <a:gd name="T34" fmla="+- 0 4042 4042"/>
              <a:gd name="T35" fmla="*/ 4042 h 543"/>
              <a:gd name="T36" fmla="+- 0 9187 4500"/>
              <a:gd name="T37" fmla="*/ T36 w 9375"/>
              <a:gd name="T38" fmla="+- 0 4313 4042"/>
              <a:gd name="T39" fmla="*/ 4313 h 543"/>
              <a:gd name="T40" fmla="+- 0 7625 4500"/>
              <a:gd name="T41" fmla="*/ T40 w 9375"/>
              <a:gd name="T42" fmla="+- 0 4313 4042"/>
              <a:gd name="T43" fmla="*/ 4313 h 543"/>
              <a:gd name="T44" fmla="+- 0 7625 4500"/>
              <a:gd name="T45" fmla="*/ T44 w 9375"/>
              <a:gd name="T46" fmla="+- 0 4584 4042"/>
              <a:gd name="T47" fmla="*/ 4584 h 543"/>
              <a:gd name="T48" fmla="+- 0 9187 4500"/>
              <a:gd name="T49" fmla="*/ T48 w 9375"/>
              <a:gd name="T50" fmla="+- 0 4042 4042"/>
              <a:gd name="T51" fmla="*/ 4042 h 543"/>
              <a:gd name="T52" fmla="+- 0 9187 4500"/>
              <a:gd name="T53" fmla="*/ T52 w 9375"/>
              <a:gd name="T54" fmla="+- 0 4313 4042"/>
              <a:gd name="T55" fmla="*/ 4313 h 543"/>
              <a:gd name="T56" fmla="+- 0 4500 4500"/>
              <a:gd name="T57" fmla="*/ T56 w 9375"/>
              <a:gd name="T58" fmla="+- 0 4313 4042"/>
              <a:gd name="T59" fmla="*/ 4313 h 543"/>
              <a:gd name="T60" fmla="+- 0 4500 4500"/>
              <a:gd name="T61" fmla="*/ T60 w 9375"/>
              <a:gd name="T62" fmla="+- 0 4584 4042"/>
              <a:gd name="T63" fmla="*/ 4584 h 5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9375" h="543">
                <a:moveTo>
                  <a:pt x="4687" y="0"/>
                </a:moveTo>
                <a:lnTo>
                  <a:pt x="4687" y="271"/>
                </a:lnTo>
                <a:lnTo>
                  <a:pt x="9374" y="271"/>
                </a:lnTo>
                <a:lnTo>
                  <a:pt x="9374" y="542"/>
                </a:lnTo>
                <a:moveTo>
                  <a:pt x="4687" y="0"/>
                </a:moveTo>
                <a:lnTo>
                  <a:pt x="4687" y="271"/>
                </a:lnTo>
                <a:lnTo>
                  <a:pt x="6250" y="271"/>
                </a:lnTo>
                <a:lnTo>
                  <a:pt x="6250" y="542"/>
                </a:lnTo>
                <a:moveTo>
                  <a:pt x="4687" y="0"/>
                </a:moveTo>
                <a:lnTo>
                  <a:pt x="4687" y="271"/>
                </a:lnTo>
                <a:lnTo>
                  <a:pt x="3125" y="271"/>
                </a:lnTo>
                <a:lnTo>
                  <a:pt x="3125" y="542"/>
                </a:lnTo>
                <a:moveTo>
                  <a:pt x="4687" y="0"/>
                </a:moveTo>
                <a:lnTo>
                  <a:pt x="4687" y="271"/>
                </a:lnTo>
                <a:lnTo>
                  <a:pt x="0" y="271"/>
                </a:lnTo>
                <a:lnTo>
                  <a:pt x="0" y="542"/>
                </a:lnTo>
              </a:path>
            </a:pathLst>
          </a:custGeom>
          <a:noFill/>
          <a:ln w="12700">
            <a:solidFill>
              <a:srgbClr val="BB93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38" name="Picture 42">
            <a:extLst>
              <a:ext uri="{FF2B5EF4-FFF2-40B4-BE49-F238E27FC236}">
                <a16:creationId xmlns:a16="http://schemas.microsoft.com/office/drawing/2014/main" id="{4B1CBF33-E361-46A8-971D-650D0839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31" y="1304633"/>
            <a:ext cx="2241113" cy="9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>
            <a:extLst>
              <a:ext uri="{FF2B5EF4-FFF2-40B4-BE49-F238E27FC236}">
                <a16:creationId xmlns:a16="http://schemas.microsoft.com/office/drawing/2014/main" id="{17BFCC82-D870-464C-9383-003659CE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07" y="2460610"/>
            <a:ext cx="2128493" cy="11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>
            <a:extLst>
              <a:ext uri="{FF2B5EF4-FFF2-40B4-BE49-F238E27FC236}">
                <a16:creationId xmlns:a16="http://schemas.microsoft.com/office/drawing/2014/main" id="{FA94C946-E2CB-462A-954A-E7FDE50E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48" y="2460609"/>
            <a:ext cx="2340759" cy="11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Picture 39">
            <a:extLst>
              <a:ext uri="{FF2B5EF4-FFF2-40B4-BE49-F238E27FC236}">
                <a16:creationId xmlns:a16="http://schemas.microsoft.com/office/drawing/2014/main" id="{C84628A4-5523-4364-B262-CEACF9FB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7329"/>
            <a:ext cx="2128492" cy="1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>
            <a:extLst>
              <a:ext uri="{FF2B5EF4-FFF2-40B4-BE49-F238E27FC236}">
                <a16:creationId xmlns:a16="http://schemas.microsoft.com/office/drawing/2014/main" id="{57EBB616-CC38-416C-BC77-372C475F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80" y="2463767"/>
            <a:ext cx="2099217" cy="11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79E96C4-7EAA-4064-9343-2780C5156B21}"/>
              </a:ext>
            </a:extLst>
          </p:cNvPr>
          <p:cNvSpPr txBox="1"/>
          <p:nvPr/>
        </p:nvSpPr>
        <p:spPr>
          <a:xfrm>
            <a:off x="5927250" y="2791394"/>
            <a:ext cx="212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555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Alumnos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F553D01-7185-4973-8A18-E569D324B636}"/>
              </a:ext>
            </a:extLst>
          </p:cNvPr>
          <p:cNvSpPr txBox="1"/>
          <p:nvPr/>
        </p:nvSpPr>
        <p:spPr>
          <a:xfrm>
            <a:off x="1513924" y="2834259"/>
            <a:ext cx="212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555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Docentes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5617E4-34AA-4E89-BF40-079C066BB155}"/>
              </a:ext>
            </a:extLst>
          </p:cNvPr>
          <p:cNvSpPr txBox="1"/>
          <p:nvPr/>
        </p:nvSpPr>
        <p:spPr>
          <a:xfrm>
            <a:off x="3316075" y="2638964"/>
            <a:ext cx="2759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555" algn="ctr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Representantes de Rectoría o Dirección General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91320FC-C8BC-4CE1-B84B-1F879CABAD10}"/>
              </a:ext>
            </a:extLst>
          </p:cNvPr>
          <p:cNvSpPr txBox="1"/>
          <p:nvPr/>
        </p:nvSpPr>
        <p:spPr>
          <a:xfrm>
            <a:off x="7818867" y="2675790"/>
            <a:ext cx="2530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555" algn="ctr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</a:t>
            </a:r>
          </a:p>
          <a:p>
            <a:pPr marL="757555"/>
            <a:r>
              <a:rPr lang="es-ES" sz="1600" spc="-5" dirty="0">
                <a:solidFill>
                  <a:srgbClr val="DEC8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Administrativo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9941431-8F39-4065-BBE0-8F516661B2B6}"/>
              </a:ext>
            </a:extLst>
          </p:cNvPr>
          <p:cNvSpPr txBox="1"/>
          <p:nvPr/>
        </p:nvSpPr>
        <p:spPr>
          <a:xfrm>
            <a:off x="4509279" y="1466734"/>
            <a:ext cx="2903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555" algn="ctr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de </a:t>
            </a:r>
          </a:p>
          <a:p>
            <a:pPr marL="757555"/>
            <a:r>
              <a:rPr lang="es-ES" sz="1600" spc="-5" dirty="0">
                <a:solidFill>
                  <a:srgbClr val="DEC8A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Contraloría Social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4AA592E-AD94-4D02-988B-1BEA1DB06B3E}"/>
              </a:ext>
            </a:extLst>
          </p:cNvPr>
          <p:cNvSpPr txBox="1"/>
          <p:nvPr/>
        </p:nvSpPr>
        <p:spPr>
          <a:xfrm>
            <a:off x="303688" y="3665256"/>
            <a:ext cx="1158462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i="0" u="none" strike="noStrike" baseline="0" dirty="0">
                <a:latin typeface="Montserrat" panose="00000500000000000000" pitchFamily="2" charset="0"/>
              </a:rPr>
              <a:t>Organización social constituida por la población beneficiada del Pp. U079 </a:t>
            </a:r>
            <a:r>
              <a:rPr lang="es-MX" sz="1800" b="0" i="0" u="none" strike="noStrike" baseline="0" dirty="0">
                <a:latin typeface="Montserrat" panose="00000500000000000000" pitchFamily="2" charset="0"/>
              </a:rPr>
              <a:t>y que es elegida democráticamente, para </a:t>
            </a:r>
            <a:r>
              <a:rPr lang="es-MX" sz="1800" b="1" i="0" u="none" strike="noStrike" baseline="0" dirty="0">
                <a:latin typeface="Montserrat" panose="00000500000000000000" pitchFamily="2" charset="0"/>
              </a:rPr>
              <a:t>dar seguimiento, supervisar, vigilar y evaluar el cumplimiento de las metas y acciones comprometidas en los Proyectos Institucionales</a:t>
            </a:r>
            <a:r>
              <a:rPr lang="es-MX" sz="1800" b="0" i="0" u="none" strike="noStrike" baseline="0" dirty="0">
                <a:latin typeface="Montserrat" panose="00000500000000000000" pitchFamily="2" charset="0"/>
              </a:rPr>
              <a:t>, así como la correcta aplicación de los recursos asignados a las IPES para la ejecución de éstos.</a:t>
            </a:r>
          </a:p>
          <a:p>
            <a:pPr algn="l"/>
            <a:r>
              <a:rPr lang="es-ES" sz="18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Objeto:</a:t>
            </a:r>
            <a:r>
              <a:rPr lang="es-ES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Se constituirán </a:t>
            </a:r>
            <a:r>
              <a:rPr lang="es-ES" sz="2000" b="1" dirty="0">
                <a:solidFill>
                  <a:srgbClr val="9B213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FNLDZX+Montserrat-Bold"/>
              </a:rPr>
              <a:t>Comités de Contraloría Social (CCS)</a:t>
            </a:r>
            <a:r>
              <a:rPr lang="es-ES" sz="1800" b="1" dirty="0">
                <a:solidFill>
                  <a:srgbClr val="9B213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FNLDZX+Montserrat-Bold"/>
              </a:rPr>
              <a:t> </a:t>
            </a:r>
            <a:r>
              <a:rPr lang="es-ES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en las Instituciones Públicas de Educación Superior en las que se ejecute el Programa Presupuestario U079.</a:t>
            </a:r>
          </a:p>
          <a:p>
            <a:pPr algn="just"/>
            <a:endParaRPr lang="es-ES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/>
            <a:endParaRPr lang="es-MX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2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DF064E-A3C5-4105-9993-F2E8DBC2854C}"/>
              </a:ext>
            </a:extLst>
          </p:cNvPr>
          <p:cNvSpPr txBox="1"/>
          <p:nvPr/>
        </p:nvSpPr>
        <p:spPr>
          <a:xfrm>
            <a:off x="993914" y="1228779"/>
            <a:ext cx="1006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acciones realiza el CCS</a:t>
            </a:r>
            <a:endParaRPr lang="es-MX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D6D4E43-8A72-40E9-93C0-5E10E28F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8" y="1775675"/>
            <a:ext cx="1560673" cy="17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F7B6ECD1-E1F0-4256-9DFB-DD73C6C5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64" y="3375520"/>
            <a:ext cx="1912551" cy="2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9B70CFC-93B5-4DAD-923E-20E59F1D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31" y="2048673"/>
            <a:ext cx="1842839" cy="20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DAC2D0-1ECD-4179-BB48-CFD7823F9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754" y="2743679"/>
            <a:ext cx="1979124" cy="217537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216E1A36-E1B9-49E7-9489-42F0F0E357DA}"/>
              </a:ext>
            </a:extLst>
          </p:cNvPr>
          <p:cNvSpPr txBox="1"/>
          <p:nvPr/>
        </p:nvSpPr>
        <p:spPr>
          <a:xfrm>
            <a:off x="269875" y="0"/>
            <a:ext cx="10060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Actividades del CCS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3940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507AF7-5B10-4814-8B7B-51AF661F2079}"/>
              </a:ext>
            </a:extLst>
          </p:cNvPr>
          <p:cNvSpPr txBox="1"/>
          <p:nvPr/>
        </p:nvSpPr>
        <p:spPr>
          <a:xfrm>
            <a:off x="20259" y="194101"/>
            <a:ext cx="11422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quejas y denuncias</a:t>
            </a:r>
            <a:endParaRPr lang="es-MX" sz="4800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9464EB14-B8CD-43B1-BD90-73E4CF2C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19205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C76F8445-F25C-4C9F-83F4-05A11A0A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44638"/>
            <a:ext cx="7435850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C8234B1-101B-4D4D-AD27-D8FB8E76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570038"/>
            <a:ext cx="733425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2760D4A-EDD1-4EBB-A319-5001B243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95220" rIns="2812164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DF5152E-B083-41C1-BC47-FED9A66C87CE}"/>
              </a:ext>
            </a:extLst>
          </p:cNvPr>
          <p:cNvSpPr txBox="1"/>
          <p:nvPr/>
        </p:nvSpPr>
        <p:spPr>
          <a:xfrm>
            <a:off x="269874" y="0"/>
            <a:ext cx="12404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quejas y/o denuncias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20653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F65FA49-98A4-443D-A984-964AC63303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2953818" cy="346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909">
                  <a:extLst>
                    <a:ext uri="{9D8B030D-6E8A-4147-A177-3AD203B41FA5}">
                      <a16:colId xmlns:a16="http://schemas.microsoft.com/office/drawing/2014/main" val="493739373"/>
                    </a:ext>
                  </a:extLst>
                </a:gridCol>
                <a:gridCol w="1476909">
                  <a:extLst>
                    <a:ext uri="{9D8B030D-6E8A-4147-A177-3AD203B41FA5}">
                      <a16:colId xmlns:a16="http://schemas.microsoft.com/office/drawing/2014/main" val="2744280647"/>
                    </a:ext>
                  </a:extLst>
                </a:gridCol>
              </a:tblGrid>
              <a:tr h="69626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1749277"/>
                  </a:ext>
                </a:extLst>
              </a:tr>
              <a:tr h="63296"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2613157"/>
                  </a:ext>
                </a:extLst>
              </a:tr>
              <a:tr h="63296"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8850011"/>
                  </a:ext>
                </a:extLst>
              </a:tr>
              <a:tr h="63296"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930915"/>
                  </a:ext>
                </a:extLst>
              </a:tr>
              <a:tr h="63296"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5764423"/>
                  </a:ext>
                </a:extLst>
              </a:tr>
              <a:tr h="67252"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0072389"/>
                  </a:ext>
                </a:extLst>
              </a:tr>
              <a:tr h="751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400" u="none" strike="noStrike">
                          <a:effectLst/>
                        </a:rPr>
                        <a:t>INFORME TRIMESTRAL</a:t>
                      </a:r>
                      <a:endParaRPr lang="es-MX" sz="4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70320"/>
                  </a:ext>
                </a:extLst>
              </a:tr>
              <a:tr h="830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Periodo a registrar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606925"/>
                  </a:ext>
                </a:extLst>
              </a:tr>
              <a:tr h="830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Nombre del Programa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3351336"/>
                  </a:ext>
                </a:extLst>
              </a:tr>
              <a:tr h="830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Institución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5851226"/>
                  </a:ext>
                </a:extLst>
              </a:tr>
              <a:tr h="87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Responsable del llenado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722830"/>
                  </a:ext>
                </a:extLst>
              </a:tr>
              <a:tr h="751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400" u="none" strike="noStrike">
                          <a:effectLst/>
                        </a:rPr>
                        <a:t>Actividades de Promoción de la Contraloría Social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70059"/>
                  </a:ext>
                </a:extLst>
              </a:tr>
              <a:tr h="1068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Comités de Contraloría Social 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Especificar el número de comités conformados</a:t>
                      </a:r>
                      <a:endParaRPr lang="es-MX" sz="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116558"/>
                  </a:ext>
                </a:extLst>
              </a:tr>
              <a:tr h="712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integrantes de comités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Mujeres:</a:t>
                      </a:r>
                      <a:endParaRPr lang="es-MX" sz="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495973"/>
                  </a:ext>
                </a:extLst>
              </a:tr>
              <a:tr h="751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Hombres:</a:t>
                      </a:r>
                      <a:endParaRPr lang="es-MX" sz="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011644"/>
                  </a:ext>
                </a:extLst>
              </a:tr>
              <a:tr h="949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Entidad/Municipio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6890243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Capacitaciones realizadas</a:t>
                      </a:r>
                      <a:endParaRPr lang="es-MX" sz="4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487976"/>
                  </a:ext>
                </a:extLst>
              </a:tr>
              <a:tr h="949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capacitaciones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0650256"/>
                  </a:ext>
                </a:extLst>
              </a:tr>
              <a:tr h="712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asistentes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Mujeres: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0063"/>
                  </a:ext>
                </a:extLst>
              </a:tr>
              <a:tr h="751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Hombres: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0627199"/>
                  </a:ext>
                </a:extLst>
              </a:tr>
              <a:tr h="87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Entidad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7526588"/>
                  </a:ext>
                </a:extLst>
              </a:tr>
              <a:tr h="909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Temas abordados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467069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</a:rPr>
                        <a:t>Asesorías realizadas</a:t>
                      </a:r>
                      <a:endParaRPr lang="es-MX" sz="4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5977599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asesorías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6963118"/>
                  </a:ext>
                </a:extLst>
              </a:tr>
              <a:tr h="712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asistentes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Mujeres: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409146"/>
                  </a:ext>
                </a:extLst>
              </a:tr>
              <a:tr h="751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Hombres: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055951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Entidad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39036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Temas abordados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6075457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</a:rPr>
                        <a:t>Reuniones realizadas</a:t>
                      </a:r>
                      <a:endParaRPr lang="es-MX" sz="4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5425477"/>
                  </a:ext>
                </a:extLst>
              </a:tr>
              <a:tr h="909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reuniones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3012633"/>
                  </a:ext>
                </a:extLst>
              </a:tr>
              <a:tr h="791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Total de asistentes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Mujeres: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9648202"/>
                  </a:ext>
                </a:extLst>
              </a:tr>
              <a:tr h="830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Hombres: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051118"/>
                  </a:ext>
                </a:extLst>
              </a:tr>
              <a:tr h="87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Entidad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65959"/>
                  </a:ext>
                </a:extLst>
              </a:tr>
              <a:tr h="751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Temas abordados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318728"/>
                  </a:ext>
                </a:extLst>
              </a:tr>
              <a:tr h="174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400" u="none" strike="noStrike">
                          <a:effectLst/>
                        </a:rPr>
                        <a:t>Atención a quejas y denuncias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83386"/>
                  </a:ext>
                </a:extLst>
              </a:tr>
              <a:tr h="134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Se presentaron quejas y/o denuncias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Si/No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8445099"/>
                  </a:ext>
                </a:extLst>
              </a:tr>
              <a:tr h="87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Principales canales de recepción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247470"/>
                  </a:ext>
                </a:extLst>
              </a:tr>
              <a:tr h="830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Entidades implicadas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8859379"/>
                  </a:ext>
                </a:extLst>
              </a:tr>
              <a:tr h="830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Principales problemáticas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>
                          <a:effectLst/>
                        </a:rPr>
                        <a:t> </a:t>
                      </a:r>
                      <a:endParaRPr lang="es-MX" sz="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436773"/>
                  </a:ext>
                </a:extLst>
              </a:tr>
              <a:tr h="174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400" u="none" strike="noStrike">
                          <a:effectLst/>
                        </a:rPr>
                        <a:t>Aspectos relevantes a reportar</a:t>
                      </a:r>
                      <a:endParaRPr lang="es-MX" sz="400" b="0" i="1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10938"/>
                  </a:ext>
                </a:extLst>
              </a:tr>
              <a:tr h="569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400" u="none" strike="noStrike" dirty="0">
                          <a:effectLst/>
                        </a:rPr>
                        <a:t>Avances, hallazgos, obstáculos y áreas de oportunidad</a:t>
                      </a:r>
                      <a:endParaRPr lang="es-MX" sz="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81192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507AF7-5B10-4814-8B7B-51AF661F2079}"/>
              </a:ext>
            </a:extLst>
          </p:cNvPr>
          <p:cNvSpPr txBox="1"/>
          <p:nvPr/>
        </p:nvSpPr>
        <p:spPr>
          <a:xfrm>
            <a:off x="20259" y="194101"/>
            <a:ext cx="11422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quejas y denuncias</a:t>
            </a:r>
            <a:endParaRPr lang="es-MX" sz="4800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9464EB14-B8CD-43B1-BD90-73E4CF2C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19205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2760D4A-EDD1-4EBB-A319-5001B243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95220" rIns="2812164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3C669A-825E-400E-8A88-302921900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82" y="5628323"/>
            <a:ext cx="1196818" cy="1222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F5FDA578-1C3F-44FD-A27F-7BA9D775A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6974"/>
              </p:ext>
            </p:extLst>
          </p:nvPr>
        </p:nvGraphicFramePr>
        <p:xfrm>
          <a:off x="5525034" y="230708"/>
          <a:ext cx="46831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5" imgW="23231429" imgH="26879343" progId="Excel.Sheet.12">
                  <p:embed/>
                </p:oleObj>
              </mc:Choice>
              <mc:Fallback>
                <p:oleObj name="Worksheet" r:id="rId5" imgW="23231429" imgH="26879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5034" y="230708"/>
                        <a:ext cx="46831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CuadroTexto 54">
            <a:extLst>
              <a:ext uri="{FF2B5EF4-FFF2-40B4-BE49-F238E27FC236}">
                <a16:creationId xmlns:a16="http://schemas.microsoft.com/office/drawing/2014/main" id="{04BFBF60-0997-4D71-BC44-8B28A0904C83}"/>
              </a:ext>
            </a:extLst>
          </p:cNvPr>
          <p:cNvSpPr txBox="1"/>
          <p:nvPr/>
        </p:nvSpPr>
        <p:spPr>
          <a:xfrm>
            <a:off x="214429" y="166327"/>
            <a:ext cx="4274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Anexos</a:t>
            </a:r>
          </a:p>
          <a:p>
            <a:r>
              <a:rPr lang="es-ES" sz="4800" dirty="0">
                <a:solidFill>
                  <a:srgbClr val="6D15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PITCS</a:t>
            </a:r>
            <a:endParaRPr lang="es-MX" sz="48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25D2422-6B78-44B1-8122-336085FEF67E}"/>
              </a:ext>
            </a:extLst>
          </p:cNvPr>
          <p:cNvSpPr txBox="1"/>
          <p:nvPr/>
        </p:nvSpPr>
        <p:spPr>
          <a:xfrm>
            <a:off x="204923" y="1600534"/>
            <a:ext cx="427408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elaboración de los Programas </a:t>
            </a:r>
            <a:r>
              <a:rPr lang="es-ES" sz="1800" b="1" spc="-2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r>
              <a:rPr lang="es-ES" sz="1800" b="1" spc="-17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2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b="1" spc="-17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2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</a:t>
            </a:r>
            <a:r>
              <a:rPr lang="es-ES" sz="1800" b="1" spc="-17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2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b="1" spc="-17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spc="-2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Contraloría </a:t>
            </a:r>
            <a:r>
              <a:rPr lang="es-ES" sz="1800" b="1" spc="-10" dirty="0">
                <a:solidFill>
                  <a:srgbClr val="9B21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</a:p>
          <a:p>
            <a:pPr algn="just"/>
            <a:endParaRPr lang="es-ES" b="1" spc="-10" dirty="0">
              <a:solidFill>
                <a:srgbClr val="9B21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800" b="1" spc="-10" dirty="0">
              <a:solidFill>
                <a:srgbClr val="9B213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b="1" spc="-10" dirty="0">
              <a:solidFill>
                <a:srgbClr val="9B21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Programación</a:t>
            </a:r>
            <a:r>
              <a:rPr lang="es-ES" sz="1200" b="1" spc="400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200" b="1" spc="400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</a:t>
            </a:r>
            <a:r>
              <a:rPr lang="es-ES" sz="1200" b="1" spc="400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actividades</a:t>
            </a:r>
            <a:r>
              <a:rPr lang="es-ES" sz="1200" b="1" spc="400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1200" b="1" spc="400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desarrollar</a:t>
            </a:r>
            <a:r>
              <a:rPr lang="es-ES" sz="1200" b="1" spc="585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cada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procesos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acciones,</a:t>
            </a:r>
            <a:r>
              <a:rPr lang="es-ES" sz="1200" spc="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especificando</a:t>
            </a:r>
            <a:r>
              <a:rPr lang="es-ES" sz="1200" spc="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personas responsables de la ejecución, la unidad de medida, la meta y el periodo de ejecución.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B21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Las metas estimadas para cada uno de los procesos y actividades del Programa, </a:t>
            </a: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alineadas</a:t>
            </a:r>
            <a:r>
              <a:rPr lang="es-ES" sz="14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4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acuerdo</a:t>
            </a:r>
            <a:r>
              <a:rPr lang="es-ES" sz="14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es-ES" sz="14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el Programa Anual de Trabajo (PATCS).</a:t>
            </a:r>
            <a:endParaRPr lang="es-MX" sz="1400" dirty="0">
              <a:effectLst/>
              <a:latin typeface="Verdana" panose="020B0604030504040204" pitchFamily="34" charset="0"/>
              <a:ea typeface="Tahom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</p:txBody>
      </p:sp>
      <p:pic>
        <p:nvPicPr>
          <p:cNvPr id="67" name="image26.png">
            <a:extLst>
              <a:ext uri="{FF2B5EF4-FFF2-40B4-BE49-F238E27FC236}">
                <a16:creationId xmlns:a16="http://schemas.microsoft.com/office/drawing/2014/main" id="{DBFE2161-7A9B-4CD1-959F-511CAB1180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6909" y="2378551"/>
            <a:ext cx="13131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507AF7-5B10-4814-8B7B-51AF661F2079}"/>
              </a:ext>
            </a:extLst>
          </p:cNvPr>
          <p:cNvSpPr txBox="1"/>
          <p:nvPr/>
        </p:nvSpPr>
        <p:spPr>
          <a:xfrm>
            <a:off x="20259" y="194101"/>
            <a:ext cx="11422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quejas y denuncias</a:t>
            </a:r>
            <a:endParaRPr lang="es-MX" sz="4800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9464EB14-B8CD-43B1-BD90-73E4CF2C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19205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2760D4A-EDD1-4EBB-A319-5001B243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95220" rIns="2812164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F037BD-4F0B-4ECA-AC19-4D42CE1D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56" y="5550101"/>
            <a:ext cx="1196818" cy="1222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ECBA272-8818-4A08-B0FA-77CCD7D71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89143"/>
              </p:ext>
            </p:extLst>
          </p:nvPr>
        </p:nvGraphicFramePr>
        <p:xfrm>
          <a:off x="5904896" y="192514"/>
          <a:ext cx="39751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5" imgW="7115288" imgH="9696657" progId="Excel.Sheet.12">
                  <p:embed/>
                </p:oleObj>
              </mc:Choice>
              <mc:Fallback>
                <p:oleObj name="Worksheet" r:id="rId5" imgW="7115288" imgH="9696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4896" y="192514"/>
                        <a:ext cx="39751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A2D7885-4A39-4BE7-AC57-360F0540A368}"/>
              </a:ext>
            </a:extLst>
          </p:cNvPr>
          <p:cNvSpPr txBox="1"/>
          <p:nvPr/>
        </p:nvSpPr>
        <p:spPr>
          <a:xfrm>
            <a:off x="214429" y="166327"/>
            <a:ext cx="4274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trimestral</a:t>
            </a:r>
            <a:endParaRPr lang="es-MX" sz="4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CC4A742-98FF-4352-BA53-BAD413794DF0}"/>
              </a:ext>
            </a:extLst>
          </p:cNvPr>
          <p:cNvSpPr txBox="1"/>
          <p:nvPr/>
        </p:nvSpPr>
        <p:spPr>
          <a:xfrm>
            <a:off x="204923" y="1600534"/>
            <a:ext cx="4274085" cy="5360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formatos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Informes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deberán</a:t>
            </a:r>
            <a:r>
              <a:rPr lang="es-ES" sz="1800" spc="-7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llenar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Comités,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así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Procedimientos</a:t>
            </a:r>
            <a:r>
              <a:rPr lang="es-ES" sz="1800" spc="-11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spc="-2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Distribución,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Recopilación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1800" spc="-3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</a:t>
            </a:r>
            <a:r>
              <a:rPr lang="es-ES" sz="1800" spc="-8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Informático</a:t>
            </a:r>
            <a:r>
              <a:rPr lang="es-ES" sz="1800" spc="-8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800" spc="-8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Contraloría</a:t>
            </a:r>
            <a:r>
              <a:rPr lang="es-ES" sz="1800" spc="-8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99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endParaRPr lang="es-ES" sz="1800" b="1" spc="-10" dirty="0">
              <a:solidFill>
                <a:srgbClr val="99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6300" marR="876300" algn="just">
              <a:lnSpc>
                <a:spcPct val="98000"/>
              </a:lnSpc>
              <a:spcBef>
                <a:spcPts val="335"/>
              </a:spcBef>
              <a:spcAft>
                <a:spcPts val="0"/>
              </a:spcAft>
            </a:pPr>
            <a:r>
              <a:rPr lang="es-ES" sz="14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realizadas las actividades de vigilancia por el comité realizará el Informe de Comité de Contraloría Social (Anexo VI) el cual será respondido de manera posterior a la entrega del último Informe Trimestral del ejercicio fiscal, teniendo el Comité la posibilidad de realizarlo durante el mes de diciembre del año en curso.</a:t>
            </a:r>
            <a:endParaRPr lang="es-MX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"/>
              </a:spcBef>
            </a:pPr>
            <a:r>
              <a:rPr lang="es-E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MX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940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F695-FA7E-4367-AA55-B2AA309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DCC1-AAE0-43CF-95D4-B9A2A618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4C4E72-BB9E-4401-8820-E92ECBB8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55" y="1588"/>
            <a:ext cx="119221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F71A-4B99-4B09-A81C-210D60CC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34" y="5550895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3">
            <a:extLst>
              <a:ext uri="{FF2B5EF4-FFF2-40B4-BE49-F238E27FC236}">
                <a16:creationId xmlns:a16="http://schemas.microsoft.com/office/drawing/2014/main" id="{F11BD79B-560B-476F-90FA-D743255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7591" tIns="31740" rIns="55862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BF27CDBC-17D8-4206-B688-F71F0DB3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760D4A-EDD1-4EBB-A319-5001B243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95220" rIns="2812164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F037BD-4F0B-4ECA-AC19-4D42CE1D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56" y="5550101"/>
            <a:ext cx="1196818" cy="122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2D7885-4A39-4BE7-AC57-360F0540A368}"/>
              </a:ext>
            </a:extLst>
          </p:cNvPr>
          <p:cNvSpPr txBox="1"/>
          <p:nvPr/>
        </p:nvSpPr>
        <p:spPr>
          <a:xfrm>
            <a:off x="214429" y="166327"/>
            <a:ext cx="4274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6D15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de quejas</a:t>
            </a:r>
            <a:endParaRPr lang="es-MX" sz="48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C125D67-C6C7-4CDE-85CE-C621E0A7F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80691"/>
              </p:ext>
            </p:extLst>
          </p:nvPr>
        </p:nvGraphicFramePr>
        <p:xfrm>
          <a:off x="6248400" y="457200"/>
          <a:ext cx="39862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5" imgW="6877522" imgH="9348759" progId="Word.Document.12">
                  <p:embed/>
                </p:oleObj>
              </mc:Choice>
              <mc:Fallback>
                <p:oleObj name="Document" r:id="rId5" imgW="6877522" imgH="9348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400" y="457200"/>
                        <a:ext cx="39862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87AD801B-7899-4DDD-A4E1-7B935369DC0C}"/>
              </a:ext>
            </a:extLst>
          </p:cNvPr>
          <p:cNvSpPr txBox="1"/>
          <p:nvPr/>
        </p:nvSpPr>
        <p:spPr>
          <a:xfrm>
            <a:off x="0" y="2143525"/>
            <a:ext cx="448851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" algn="just">
              <a:spcBef>
                <a:spcPts val="40"/>
              </a:spcBef>
              <a:spcAft>
                <a:spcPts val="0"/>
              </a:spcAft>
            </a:pP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Instancias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Coordinadoras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darán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IPES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mecanismos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captación</a:t>
            </a:r>
            <a:r>
              <a:rPr lang="es-MX" sz="2000" spc="-1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denuncias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Enlaces</a:t>
            </a:r>
            <a:r>
              <a:rPr lang="es-ES" sz="20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orientarán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s-ES" sz="20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presentación.</a:t>
            </a:r>
            <a:endParaRPr lang="es-MX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0">
              <a:spcBef>
                <a:spcPts val="40"/>
              </a:spcBef>
              <a:spcAft>
                <a:spcPts val="0"/>
              </a:spcAft>
            </a:pPr>
            <a:endParaRPr lang="es-ES" sz="1800" spc="-1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275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1521</TotalTime>
  <Words>600</Words>
  <Application>Microsoft Office PowerPoint</Application>
  <PresentationFormat>Panorámica</PresentationFormat>
  <Paragraphs>123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Montserrat</vt:lpstr>
      <vt:lpstr>Palatino Linotype</vt:lpstr>
      <vt:lpstr>Tahoma</vt:lpstr>
      <vt:lpstr>Times New Roman</vt:lpstr>
      <vt:lpstr>Verdana</vt:lpstr>
      <vt:lpstr>Galería</vt:lpstr>
      <vt:lpstr>Hoja de cálculo de Microsoft Excel</vt:lpstr>
      <vt:lpstr>Documento de Microsoft Word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auditoria03</dc:creator>
  <cp:lastModifiedBy>BEATRIZ RUIZ</cp:lastModifiedBy>
  <cp:revision>63</cp:revision>
  <dcterms:created xsi:type="dcterms:W3CDTF">2023-07-07T16:17:46Z</dcterms:created>
  <dcterms:modified xsi:type="dcterms:W3CDTF">2023-10-05T18:05:50Z</dcterms:modified>
</cp:coreProperties>
</file>